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8" r:id="rId2"/>
    <p:sldId id="266" r:id="rId3"/>
    <p:sldId id="259" r:id="rId4"/>
    <p:sldId id="269" r:id="rId5"/>
    <p:sldId id="260" r:id="rId6"/>
    <p:sldId id="267" r:id="rId7"/>
    <p:sldId id="262" r:id="rId8"/>
    <p:sldId id="263" r:id="rId9"/>
    <p:sldId id="265" r:id="rId10"/>
    <p:sldId id="268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1" d="100"/>
          <a:sy n="81" d="100"/>
        </p:scale>
        <p:origin x="-750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ar-EG" sz="8800" dirty="0" smtClean="0"/>
              <a:t/>
            </a:r>
            <a:br>
              <a:rPr lang="ar-EG" sz="8800" dirty="0" smtClean="0"/>
            </a:br>
            <a:r>
              <a:rPr lang="ar-SA" sz="8800" dirty="0" smtClean="0"/>
              <a:t>المحاضرة</a:t>
            </a:r>
            <a:r>
              <a:rPr lang="ar-EG" sz="8800" dirty="0" smtClean="0"/>
              <a:t> </a:t>
            </a:r>
            <a:r>
              <a:rPr lang="ar-SA" sz="8800" dirty="0" smtClean="0"/>
              <a:t>ال</a:t>
            </a:r>
            <a:r>
              <a:rPr lang="ar-EG" sz="8800" dirty="0" smtClean="0"/>
              <a:t>سادسة</a:t>
            </a:r>
            <a:endParaRPr lang="ar-EG" sz="8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304" y="240010"/>
            <a:ext cx="1812925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239419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9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628800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ar-SA" sz="3600" dirty="0" smtClean="0"/>
              <a:t>كلما </a:t>
            </a:r>
            <a:r>
              <a:rPr lang="ar-SA" sz="3600" dirty="0"/>
              <a:t>سايرت المعلومات للنمو الطبيعي لطفل كانت أكثر جاذبية، وجعلته أكثر حباً للتعلم ، ويجب أن ينتج التعليم مهارة</a:t>
            </a:r>
            <a:r>
              <a:rPr lang="ar-SA" sz="3600" dirty="0" smtClean="0"/>
              <a:t>.</a:t>
            </a:r>
            <a:endParaRPr lang="ar-EG" sz="3600" dirty="0" smtClean="0"/>
          </a:p>
          <a:p>
            <a:pPr lvl="0" algn="just"/>
            <a:endParaRPr lang="ar-EG" sz="3600" dirty="0" smtClean="0"/>
          </a:p>
          <a:p>
            <a:pPr marL="285750" indent="-285750" algn="just">
              <a:buFontTx/>
              <a:buChar char="-"/>
            </a:pPr>
            <a:r>
              <a:rPr lang="ar-SA" sz="3600" dirty="0"/>
              <a:t>من الموضوعات الهامة لعقل الطفل مشاهدة الطبيعة ، الرسم، التربية الدينية والرياضية . </a:t>
            </a:r>
            <a:endParaRPr lang="en-US" sz="3600" dirty="0"/>
          </a:p>
          <a:p>
            <a:pPr marL="285750" lvl="0" indent="-285750">
              <a:buFontTx/>
              <a:buChar char="-"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9512" y="836712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dirty="0">
                <a:solidFill>
                  <a:srgbClr val="00B050"/>
                </a:solidFill>
              </a:rPr>
              <a:t>من </a:t>
            </a:r>
            <a:r>
              <a:rPr lang="ar-SA" sz="3200" b="1" u="sng" dirty="0">
                <a:solidFill>
                  <a:srgbClr val="00B050"/>
                </a:solidFill>
              </a:rPr>
              <a:t>آراء " بستالوتزي " في تربية الأطفال </a:t>
            </a:r>
            <a:endParaRPr lang="ar-EG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3200" b="1" dirty="0" smtClean="0">
                <a:solidFill>
                  <a:schemeClr val="bg1"/>
                </a:solidFill>
              </a:rPr>
              <a:t>مقرر  الفكر التربوي وتطبيقاته (نص المقرر )</a:t>
            </a:r>
          </a:p>
          <a:p>
            <a:pPr algn="ctr"/>
            <a:r>
              <a:rPr lang="ar-EG" sz="3200" dirty="0"/>
              <a:t/>
            </a:r>
            <a:br>
              <a:rPr lang="ar-EG" sz="3200" dirty="0"/>
            </a:br>
            <a:r>
              <a:rPr lang="ar-EG" sz="3200" dirty="0"/>
              <a:t>الفرقة </a:t>
            </a:r>
            <a:r>
              <a:rPr lang="ar-EG" sz="3200" dirty="0" smtClean="0"/>
              <a:t>الرابعة / رياض الأطفال</a:t>
            </a:r>
          </a:p>
          <a:p>
            <a:pPr algn="ctr"/>
            <a:r>
              <a:rPr lang="ar-EG" sz="3200" dirty="0" smtClean="0"/>
              <a:t> </a:t>
            </a:r>
          </a:p>
          <a:p>
            <a:pPr algn="ctr"/>
            <a:r>
              <a:rPr lang="ar-EG" sz="2800" dirty="0" smtClean="0"/>
              <a:t>كود المقرر / </a:t>
            </a:r>
            <a:r>
              <a:rPr lang="en-US" sz="2800" b="1" dirty="0" smtClean="0"/>
              <a:t>KIN </a:t>
            </a:r>
            <a:r>
              <a:rPr lang="en-US" sz="2800" b="1" dirty="0"/>
              <a:t>+ EDU </a:t>
            </a:r>
            <a:r>
              <a:rPr lang="en-US" sz="2800" b="1" dirty="0" smtClean="0"/>
              <a:t>422</a:t>
            </a:r>
            <a:endParaRPr lang="ar-EG" sz="2800" b="1" dirty="0" smtClean="0"/>
          </a:p>
          <a:p>
            <a:pPr algn="ctr"/>
            <a:r>
              <a:rPr lang="ar-EG" sz="3200" dirty="0"/>
              <a:t/>
            </a:r>
            <a:br>
              <a:rPr lang="ar-EG" sz="3200" dirty="0"/>
            </a:br>
            <a:r>
              <a:rPr lang="ar-EG" sz="4400" b="1" dirty="0" smtClean="0">
                <a:solidFill>
                  <a:schemeClr val="bg1"/>
                </a:solidFill>
                <a:latin typeface="Microsoft Uighur" pitchFamily="2" charset="-78"/>
                <a:cs typeface="Microsoft Uighur" pitchFamily="2" charset="-78"/>
              </a:rPr>
              <a:t>مقرر </a:t>
            </a:r>
            <a:r>
              <a:rPr lang="ar-EG" sz="4400" b="1" dirty="0">
                <a:solidFill>
                  <a:schemeClr val="bg1"/>
                </a:solidFill>
                <a:latin typeface="Microsoft Uighur" pitchFamily="2" charset="-78"/>
                <a:cs typeface="Microsoft Uighur" pitchFamily="2" charset="-78"/>
              </a:rPr>
              <a:t>اجباري ساعتين نظري ترم ثاني 2019-2020</a:t>
            </a:r>
            <a:endParaRPr lang="ar-EG" sz="4400" b="1" dirty="0" smtClean="0">
              <a:solidFill>
                <a:schemeClr val="bg1"/>
              </a:solidFill>
            </a:endParaRPr>
          </a:p>
          <a:p>
            <a:pPr algn="ctr"/>
            <a:r>
              <a:rPr lang="ar-EG" sz="3200" smtClean="0"/>
              <a:t>الدرجة </a:t>
            </a:r>
            <a:r>
              <a:rPr lang="ar-EG" sz="3200" dirty="0"/>
              <a:t>الكلية من </a:t>
            </a:r>
            <a:r>
              <a:rPr lang="ar-EG" sz="3200" dirty="0" smtClean="0"/>
              <a:t>100</a:t>
            </a:r>
          </a:p>
          <a:p>
            <a:pPr algn="ctr"/>
            <a:r>
              <a:rPr lang="ar-EG" sz="2400" dirty="0" smtClean="0"/>
              <a:t>( 15درجة </a:t>
            </a:r>
            <a:r>
              <a:rPr lang="ar-EG" sz="2400" dirty="0"/>
              <a:t>أعمال </a:t>
            </a:r>
            <a:r>
              <a:rPr lang="ar-EG" sz="2400" dirty="0" smtClean="0"/>
              <a:t>فصلية + 15 درجة شفوي +70 </a:t>
            </a:r>
            <a:r>
              <a:rPr lang="ar-EG" sz="2400" dirty="0"/>
              <a:t>درجة تحريري</a:t>
            </a:r>
            <a:r>
              <a:rPr lang="ar-EG" sz="2400" dirty="0" smtClean="0"/>
              <a:t>)</a:t>
            </a:r>
          </a:p>
          <a:p>
            <a:pPr algn="ctr"/>
            <a:r>
              <a:rPr lang="ar-EG" sz="3200" dirty="0"/>
              <a:t/>
            </a:r>
            <a:br>
              <a:rPr lang="ar-EG" sz="3200" dirty="0"/>
            </a:br>
            <a:r>
              <a:rPr lang="ar-EG" sz="3200" b="1" dirty="0">
                <a:solidFill>
                  <a:schemeClr val="bg1"/>
                </a:solidFill>
              </a:rPr>
              <a:t>أستاذ المقرر :</a:t>
            </a:r>
            <a:r>
              <a:rPr lang="ar-EG" sz="3200" b="1" dirty="0" smtClean="0">
                <a:solidFill>
                  <a:schemeClr val="bg1"/>
                </a:solidFill>
              </a:rPr>
              <a:t>أ.د/ راندا مصطفي الديب</a:t>
            </a:r>
          </a:p>
          <a:p>
            <a:pPr algn="ctr"/>
            <a:r>
              <a:rPr lang="ar-EG" sz="3200" dirty="0" smtClean="0"/>
              <a:t>بالمشاركة مع قسم أصول التربية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16263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885698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dirty="0">
                <a:solidFill>
                  <a:schemeClr val="bg1"/>
                </a:solidFill>
              </a:rPr>
              <a:t>تربية الطفل في الفلسفات المختلفة </a:t>
            </a:r>
            <a:endParaRPr lang="ar-EG" sz="4400" dirty="0" smtClean="0">
              <a:solidFill>
                <a:schemeClr val="bg1"/>
              </a:solidFill>
            </a:endParaRPr>
          </a:p>
          <a:p>
            <a:pPr algn="ctr"/>
            <a:r>
              <a:rPr lang="ar-EG" sz="4400" dirty="0" smtClean="0"/>
              <a:t>( </a:t>
            </a:r>
            <a:r>
              <a:rPr lang="ar-EG" sz="4400" dirty="0"/>
              <a:t>تربية الطفل في الفلسفة الواقعية </a:t>
            </a:r>
            <a:r>
              <a:rPr lang="ar-EG" sz="4400" dirty="0" smtClean="0"/>
              <a:t>)</a:t>
            </a:r>
          </a:p>
          <a:p>
            <a:pPr algn="ctr"/>
            <a:endParaRPr lang="ar-EG" sz="4400" dirty="0"/>
          </a:p>
          <a:p>
            <a:r>
              <a:rPr lang="ar-EG" sz="4400" dirty="0" smtClean="0">
                <a:solidFill>
                  <a:schemeClr val="bg1"/>
                </a:solidFill>
              </a:rPr>
              <a:t>    ( </a:t>
            </a:r>
            <a:r>
              <a:rPr lang="ar-EG" sz="4400" dirty="0">
                <a:solidFill>
                  <a:schemeClr val="bg1"/>
                </a:solidFill>
              </a:rPr>
              <a:t>يوحنا هنري بستالوتزي</a:t>
            </a:r>
            <a:r>
              <a:rPr lang="ar-EG" sz="4400" dirty="0" smtClean="0">
                <a:solidFill>
                  <a:schemeClr val="bg1"/>
                </a:solidFill>
              </a:rPr>
              <a:t>) </a:t>
            </a:r>
          </a:p>
          <a:p>
            <a:pPr algn="ctr"/>
            <a:endParaRPr lang="ar-EG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000" dirty="0"/>
              <a:t>J.H. Pestalozzi </a:t>
            </a:r>
            <a:r>
              <a:rPr lang="ar-SA" sz="4000" dirty="0"/>
              <a:t> " (1746- 1827) العالم السويسري راعياً لحركة تربية الأطفال ، وخاصة أطفال البيئات المحرومة في المجتمع </a:t>
            </a:r>
            <a:endParaRPr lang="ar-EG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11" y="1916832"/>
            <a:ext cx="1924109" cy="158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170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dirty="0"/>
              <a:t>كرس " بستالوتزي " حياته للتفكير والتجريب في مجال تربية الأطفال . إذ رأي في التربية وسيلة من وسائل الإصلاح الاجتماعي والتـقدم ؛ ولذلك فهو يعد تربوياً ومصلحاً اجتماعياً .</a:t>
            </a:r>
          </a:p>
        </p:txBody>
      </p:sp>
    </p:spTree>
    <p:extLst>
      <p:ext uri="{BB962C8B-B14F-4D97-AF65-F5344CB8AC3E}">
        <p14:creationId xmlns:p14="http://schemas.microsoft.com/office/powerpoint/2010/main" val="703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20688"/>
            <a:ext cx="89644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EG" dirty="0"/>
              <a:t> </a:t>
            </a:r>
            <a:r>
              <a:rPr lang="ar-EG" sz="4400" dirty="0"/>
              <a:t>ويعد " بستالوتزي " من أهم من أسهم في تزويد التربية بأفكار عن الطفولة ، وكان رائداً من رواد الحركة النفسية في التربية ، كما يعتبر زعيماً من زعماء الحركة الاجتماعية في القرن التاسع عشر . </a:t>
            </a:r>
          </a:p>
        </p:txBody>
      </p:sp>
    </p:spTree>
    <p:extLst>
      <p:ext uri="{BB962C8B-B14F-4D97-AF65-F5344CB8AC3E}">
        <p14:creationId xmlns:p14="http://schemas.microsoft.com/office/powerpoint/2010/main" val="5036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68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EG" sz="4800" dirty="0"/>
              <a:t>ومن أهم ما كتب مؤلف بعنوان " ليونارد وجرترود</a:t>
            </a:r>
            <a:r>
              <a:rPr lang="en-US" sz="4800" dirty="0"/>
              <a:t>Leonard and </a:t>
            </a:r>
            <a:r>
              <a:rPr lang="en-US" sz="4800" dirty="0" smtClean="0"/>
              <a:t>Gertrude </a:t>
            </a:r>
            <a:r>
              <a:rPr lang="en-US" sz="4800" dirty="0"/>
              <a:t>" </a:t>
            </a:r>
            <a:r>
              <a:rPr lang="ar-EG" sz="4800" dirty="0"/>
              <a:t>أوضح فيه مدي ما يمكن أن تصنعه الأسرة في بداية تربية الطفل في المنزل تربية </a:t>
            </a:r>
            <a:r>
              <a:rPr lang="ar-EG" sz="4800" dirty="0" smtClean="0"/>
              <a:t>صحيحة،تؤدي </a:t>
            </a:r>
            <a:r>
              <a:rPr lang="ar-EG" sz="4800" dirty="0"/>
              <a:t>إلي إصلاح </a:t>
            </a:r>
            <a:r>
              <a:rPr lang="ar-EG" sz="4800" dirty="0" smtClean="0"/>
              <a:t>المجتمع. </a:t>
            </a:r>
            <a:endParaRPr lang="ar-EG" sz="4800" dirty="0"/>
          </a:p>
        </p:txBody>
      </p:sp>
    </p:spTree>
    <p:extLst>
      <p:ext uri="{BB962C8B-B14F-4D97-AF65-F5344CB8AC3E}">
        <p14:creationId xmlns:p14="http://schemas.microsoft.com/office/powerpoint/2010/main" val="320502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04664"/>
            <a:ext cx="88569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dirty="0"/>
              <a:t> </a:t>
            </a:r>
            <a:r>
              <a:rPr lang="ar-SA" sz="4400" dirty="0"/>
              <a:t>كما كتب مؤلف آخر بعـنوان " كيف تعلم جـرترود أطفالها </a:t>
            </a:r>
            <a:r>
              <a:rPr lang="en-US" sz="4400" dirty="0"/>
              <a:t>How Gertrude Teaches her </a:t>
            </a:r>
            <a:r>
              <a:rPr lang="en-US" sz="4400" dirty="0" err="1"/>
              <a:t>Childern</a:t>
            </a:r>
            <a:r>
              <a:rPr lang="en-US" sz="4400" dirty="0"/>
              <a:t>? </a:t>
            </a:r>
            <a:r>
              <a:rPr lang="ar-SA" sz="4400" dirty="0"/>
              <a:t>" وحوي هذا المؤلف علي فكراً جديداً في التربية ، خاصة تربية الأطفال الفقراء التربية المبنية علي النشاط الذاتي ، الذي يؤدي إلي الحصول علي المعرفة عن طريق الخبرة الحسية </a:t>
            </a:r>
            <a:r>
              <a:rPr lang="ar-SA" sz="4400" dirty="0" smtClean="0"/>
              <a:t>مباشرة</a:t>
            </a:r>
            <a:r>
              <a:rPr lang="ar-EG" sz="4400" dirty="0" smtClean="0"/>
              <a:t>.</a:t>
            </a:r>
            <a:r>
              <a:rPr lang="ar-SA" sz="4400" dirty="0" smtClean="0"/>
              <a:t> </a:t>
            </a:r>
            <a:endParaRPr lang="ar-EG" sz="4400" dirty="0"/>
          </a:p>
        </p:txBody>
      </p:sp>
    </p:spTree>
    <p:extLst>
      <p:ext uri="{BB962C8B-B14F-4D97-AF65-F5344CB8AC3E}">
        <p14:creationId xmlns:p14="http://schemas.microsoft.com/office/powerpoint/2010/main" val="40751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14758"/>
            <a:ext cx="90364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EG" sz="4000" dirty="0"/>
              <a:t> </a:t>
            </a:r>
            <a:r>
              <a:rPr lang="ar-EG" sz="4000" dirty="0" smtClean="0"/>
              <a:t>      </a:t>
            </a:r>
            <a:r>
              <a:rPr lang="ar-EG" sz="3600" dirty="0" smtClean="0"/>
              <a:t>ترجع </a:t>
            </a:r>
            <a:r>
              <a:rPr lang="ar-EG" sz="3600" dirty="0"/>
              <a:t>آراء " بستالوتزي " التربوية إلي الحركة السيكولوجية المادية التي كان اهتمامها متجهاً نحو تحسين طرق التعلم ، وشخصية المعلم وإعداده. </a:t>
            </a:r>
            <a:endParaRPr lang="ar-EG" sz="3600" dirty="0" smtClean="0"/>
          </a:p>
          <a:p>
            <a:pPr algn="just"/>
            <a:endParaRPr lang="ar-EG" sz="3600" dirty="0" smtClean="0"/>
          </a:p>
          <a:p>
            <a:pPr algn="just"/>
            <a:r>
              <a:rPr lang="ar-EG" sz="3600" dirty="0"/>
              <a:t> </a:t>
            </a:r>
            <a:r>
              <a:rPr lang="ar-EG" sz="3600" dirty="0" smtClean="0"/>
              <a:t>     وتتلخص فكرته </a:t>
            </a:r>
            <a:r>
              <a:rPr lang="ar-EG" sz="3600" dirty="0"/>
              <a:t>في </a:t>
            </a:r>
            <a:r>
              <a:rPr lang="ar-EG" sz="3600" dirty="0" smtClean="0"/>
              <a:t>الاعتماد </a:t>
            </a:r>
            <a:r>
              <a:rPr lang="ar-EG" sz="3600" dirty="0"/>
              <a:t>علي التجارب والنواحي العملية التي تؤدي إلي تطوير العقل فتحسن قدراته ، وتحلل المعرفة إلي عناصرها الأولية المبسطة لجذب انتباه </a:t>
            </a:r>
            <a:r>
              <a:rPr lang="ar-EG" sz="3600" dirty="0" smtClean="0"/>
              <a:t>الطفل،ويتحقق </a:t>
            </a:r>
            <a:r>
              <a:rPr lang="ar-EG" sz="3600" dirty="0"/>
              <a:t>هذا عن طريق الملاحظة والتأثير الحسي .</a:t>
            </a:r>
          </a:p>
        </p:txBody>
      </p:sp>
    </p:spTree>
    <p:extLst>
      <p:ext uri="{BB962C8B-B14F-4D97-AF65-F5344CB8AC3E}">
        <p14:creationId xmlns:p14="http://schemas.microsoft.com/office/powerpoint/2010/main" val="27707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Autofit/>
          </a:bodyPr>
          <a:lstStyle/>
          <a:p>
            <a:pPr algn="ctr"/>
            <a:r>
              <a:rPr lang="ar-EG" sz="4000" dirty="0" smtClean="0"/>
              <a:t/>
            </a:r>
            <a:br>
              <a:rPr lang="ar-EG" sz="4000" dirty="0" smtClean="0"/>
            </a:br>
            <a:r>
              <a:rPr lang="ar-EG" sz="4000" dirty="0"/>
              <a:t/>
            </a:r>
            <a:br>
              <a:rPr lang="ar-EG" sz="4000" dirty="0"/>
            </a:br>
            <a:r>
              <a:rPr lang="ar-EG" sz="4000" dirty="0" smtClean="0"/>
              <a:t>من </a:t>
            </a:r>
            <a:r>
              <a:rPr lang="ar-SA" sz="4000" b="1" u="sng" dirty="0">
                <a:effectLst/>
              </a:rPr>
              <a:t>آراء " بستالوتزي " في تربية الأطفال </a:t>
            </a:r>
            <a:endParaRPr lang="ar-EG" sz="4000" dirty="0"/>
          </a:p>
        </p:txBody>
      </p:sp>
      <p:sp>
        <p:nvSpPr>
          <p:cNvPr id="3" name="Rectangle 2"/>
          <p:cNvSpPr/>
          <p:nvPr/>
        </p:nvSpPr>
        <p:spPr>
          <a:xfrm>
            <a:off x="107504" y="2132856"/>
            <a:ext cx="88569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EG" dirty="0"/>
          </a:p>
          <a:p>
            <a:pPr algn="just"/>
            <a:r>
              <a:rPr lang="ar-EG" sz="3600" dirty="0" smtClean="0"/>
              <a:t>تربية </a:t>
            </a:r>
            <a:r>
              <a:rPr lang="ar-EG" sz="3600" dirty="0"/>
              <a:t>الطفل تبدأ منذ الميلاد ، ويعتبر السنوات الأولي من حياة الطفل أهم سنوات عمره ، والأسرة أهم مؤسسة تربوية لطفل ، إذ هي مركز لممارسة الحب والتعاون .</a:t>
            </a:r>
          </a:p>
        </p:txBody>
      </p:sp>
    </p:spTree>
    <p:extLst>
      <p:ext uri="{BB962C8B-B14F-4D97-AF65-F5344CB8AC3E}">
        <p14:creationId xmlns:p14="http://schemas.microsoft.com/office/powerpoint/2010/main" val="116161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139</TotalTime>
  <Words>325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حيوية</vt:lpstr>
      <vt:lpstr> المحاضرة السادسة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من آراء " بستالوتزي " في تربية الأطفال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:الاولى</dc:title>
  <dc:creator>Faculty-Education</dc:creator>
  <cp:lastModifiedBy>tosho</cp:lastModifiedBy>
  <cp:revision>21</cp:revision>
  <dcterms:created xsi:type="dcterms:W3CDTF">2019-02-25T09:52:44Z</dcterms:created>
  <dcterms:modified xsi:type="dcterms:W3CDTF">2020-03-16T21:29:44Z</dcterms:modified>
</cp:coreProperties>
</file>